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4" r:id="rId4"/>
    <p:sldId id="300" r:id="rId5"/>
    <p:sldId id="296" r:id="rId6"/>
    <p:sldId id="301" r:id="rId7"/>
    <p:sldId id="302" r:id="rId8"/>
    <p:sldId id="299" r:id="rId9"/>
    <p:sldId id="298" r:id="rId10"/>
    <p:sldId id="297" r:id="rId11"/>
    <p:sldId id="289" r:id="rId12"/>
    <p:sldId id="329" r:id="rId13"/>
    <p:sldId id="303" r:id="rId14"/>
    <p:sldId id="290" r:id="rId15"/>
    <p:sldId id="260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40" y="3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1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4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5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9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3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5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1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0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5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2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3FCC-2F7E-4FCF-8B44-C179C6F436C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4CA4-B876-4EF4-A922-9F1C6E0B1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5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3.png"/><Relationship Id="rId2" Type="http://schemas.openxmlformats.org/officeDocument/2006/relationships/image" Target="../media/image14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510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image" Target="../media/image14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1461673"/>
            <a:ext cx="8280779" cy="188201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With thanks to UKMT Senior kangaroo December 2017 Q5</a:t>
            </a:r>
          </a:p>
        </p:txBody>
      </p:sp>
    </p:spTree>
    <p:extLst>
      <p:ext uri="{BB962C8B-B14F-4D97-AF65-F5344CB8AC3E}">
        <p14:creationId xmlns:p14="http://schemas.microsoft.com/office/powerpoint/2010/main" val="7540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24013"/>
            <a:ext cx="62198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1524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24013"/>
            <a:ext cx="62198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094" y="5597236"/>
            <a:ext cx="7415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shaded triangles are always congruent.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12565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7935" y="2426785"/>
            <a:ext cx="5380950" cy="4397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38946" y="256912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(Not to scale)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1876" y="6424590"/>
                <a:ext cx="412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876" y="6424590"/>
                <a:ext cx="412677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81335" y="6406520"/>
                <a:ext cx="4175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335" y="6406520"/>
                <a:ext cx="41755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0628" y="2426785"/>
                <a:ext cx="4278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628" y="2426785"/>
                <a:ext cx="42780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19740" y="3774645"/>
                <a:ext cx="405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40" y="3774645"/>
                <a:ext cx="40594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7935" y="640652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935" y="6406520"/>
                <a:ext cx="4067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</a:t>
                </a:r>
                <a:r>
                  <a:rPr lang="en-GB" strike="sngStrike" dirty="0">
                    <a:latin typeface="Comic Sans MS" panose="030F0702030302020204" pitchFamily="66" charset="0"/>
                  </a:rPr>
                  <a:t>and the length of </a:t>
                </a:r>
                <a14:m>
                  <m:oMath xmlns:m="http://schemas.openxmlformats.org/officeDocument/2006/math">
                    <m:r>
                      <a:rPr lang="en-GB" sz="2000" i="1" strike="sngStrike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strike="sngStrike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strike="sngStrike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111140" y="2826895"/>
            <a:ext cx="4602765" cy="3597695"/>
            <a:chOff x="2234317" y="3101009"/>
            <a:chExt cx="3204375" cy="2504661"/>
          </a:xfrm>
        </p:grpSpPr>
        <p:sp>
          <p:nvSpPr>
            <p:cNvPr id="10" name="Freeform 9"/>
            <p:cNvSpPr/>
            <p:nvPr/>
          </p:nvSpPr>
          <p:spPr>
            <a:xfrm>
              <a:off x="2234317" y="3101009"/>
              <a:ext cx="3204375" cy="2504661"/>
            </a:xfrm>
            <a:custGeom>
              <a:avLst/>
              <a:gdLst>
                <a:gd name="connsiteX0" fmla="*/ 0 w 3204375"/>
                <a:gd name="connsiteY0" fmla="*/ 2504661 h 2504661"/>
                <a:gd name="connsiteX1" fmla="*/ 3204375 w 3204375"/>
                <a:gd name="connsiteY1" fmla="*/ 2504661 h 2504661"/>
                <a:gd name="connsiteX2" fmla="*/ 3204375 w 3204375"/>
                <a:gd name="connsiteY2" fmla="*/ 882594 h 2504661"/>
                <a:gd name="connsiteX3" fmla="*/ 970059 w 3204375"/>
                <a:gd name="connsiteY3" fmla="*/ 0 h 2504661"/>
                <a:gd name="connsiteX4" fmla="*/ 0 w 3204375"/>
                <a:gd name="connsiteY4" fmla="*/ 2504661 h 25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375" h="2504661">
                  <a:moveTo>
                    <a:pt x="0" y="2504661"/>
                  </a:moveTo>
                  <a:lnTo>
                    <a:pt x="3204375" y="2504661"/>
                  </a:lnTo>
                  <a:lnTo>
                    <a:pt x="3204375" y="882594"/>
                  </a:lnTo>
                  <a:lnTo>
                    <a:pt x="970059" y="0"/>
                  </a:lnTo>
                  <a:lnTo>
                    <a:pt x="0" y="2504661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>
              <a:off x="3204376" y="3101009"/>
              <a:ext cx="23449" cy="250466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0"/>
              <a:endCxn id="10" idx="2"/>
            </p:cNvCxnSpPr>
            <p:nvPr/>
          </p:nvCxnSpPr>
          <p:spPr>
            <a:xfrm flipV="1">
              <a:off x="2234317" y="3983603"/>
              <a:ext cx="3204375" cy="162206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8507567" y="6218252"/>
            <a:ext cx="206338" cy="2063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1366558">
            <a:off x="5467044" y="2872104"/>
            <a:ext cx="206338" cy="2063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140" y="3475090"/>
            <a:ext cx="3321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Do you think that you could have solved the problem without knowing length AE?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It would be quite daunting but you now know that it is possible – with the help of a bit of algebra!</a:t>
            </a:r>
          </a:p>
        </p:txBody>
      </p:sp>
    </p:spTree>
    <p:extLst>
      <p:ext uri="{BB962C8B-B14F-4D97-AF65-F5344CB8AC3E}">
        <p14:creationId xmlns:p14="http://schemas.microsoft.com/office/powerpoint/2010/main" val="28902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2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answer is the square of the perpendicular!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a </a:t>
            </a:r>
            <a:r>
              <a:rPr lang="en-GB" dirty="0" err="1"/>
              <a:t>Geogebra</a:t>
            </a:r>
            <a:r>
              <a:rPr lang="en-GB" dirty="0"/>
              <a:t> animation to demonstrate the congruent triangles.</a:t>
            </a:r>
          </a:p>
        </p:txBody>
      </p:sp>
    </p:spTree>
    <p:extLst>
      <p:ext uri="{BB962C8B-B14F-4D97-AF65-F5344CB8AC3E}">
        <p14:creationId xmlns:p14="http://schemas.microsoft.com/office/powerpoint/2010/main" val="21055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7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6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5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7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98517A-1E62-4182-ABCC-A543A5B84944}"/>
              </a:ext>
            </a:extLst>
          </p:cNvPr>
          <p:cNvSpPr/>
          <p:nvPr/>
        </p:nvSpPr>
        <p:spPr>
          <a:xfrm>
            <a:off x="0" y="0"/>
            <a:ext cx="9125684" cy="685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17935" y="2426785"/>
            <a:ext cx="5380950" cy="4397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38946" y="256912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(Not to scale)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1876" y="6424590"/>
                <a:ext cx="4126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876" y="6424590"/>
                <a:ext cx="412677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81335" y="6406520"/>
                <a:ext cx="4175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335" y="6406520"/>
                <a:ext cx="41755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0628" y="2426785"/>
                <a:ext cx="4278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628" y="2426785"/>
                <a:ext cx="42780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19740" y="3774645"/>
                <a:ext cx="405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40" y="3774645"/>
                <a:ext cx="40594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7935" y="640652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935" y="6406520"/>
                <a:ext cx="4067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111140" y="2826895"/>
            <a:ext cx="4602765" cy="3597695"/>
            <a:chOff x="2234317" y="3101009"/>
            <a:chExt cx="3204375" cy="2504661"/>
          </a:xfrm>
        </p:grpSpPr>
        <p:sp>
          <p:nvSpPr>
            <p:cNvPr id="10" name="Freeform 9"/>
            <p:cNvSpPr/>
            <p:nvPr/>
          </p:nvSpPr>
          <p:spPr>
            <a:xfrm>
              <a:off x="2234317" y="3101009"/>
              <a:ext cx="3204375" cy="2504661"/>
            </a:xfrm>
            <a:custGeom>
              <a:avLst/>
              <a:gdLst>
                <a:gd name="connsiteX0" fmla="*/ 0 w 3204375"/>
                <a:gd name="connsiteY0" fmla="*/ 2504661 h 2504661"/>
                <a:gd name="connsiteX1" fmla="*/ 3204375 w 3204375"/>
                <a:gd name="connsiteY1" fmla="*/ 2504661 h 2504661"/>
                <a:gd name="connsiteX2" fmla="*/ 3204375 w 3204375"/>
                <a:gd name="connsiteY2" fmla="*/ 882594 h 2504661"/>
                <a:gd name="connsiteX3" fmla="*/ 970059 w 3204375"/>
                <a:gd name="connsiteY3" fmla="*/ 0 h 2504661"/>
                <a:gd name="connsiteX4" fmla="*/ 0 w 3204375"/>
                <a:gd name="connsiteY4" fmla="*/ 2504661 h 25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375" h="2504661">
                  <a:moveTo>
                    <a:pt x="0" y="2504661"/>
                  </a:moveTo>
                  <a:lnTo>
                    <a:pt x="3204375" y="2504661"/>
                  </a:lnTo>
                  <a:lnTo>
                    <a:pt x="3204375" y="882594"/>
                  </a:lnTo>
                  <a:lnTo>
                    <a:pt x="970059" y="0"/>
                  </a:lnTo>
                  <a:lnTo>
                    <a:pt x="0" y="2504661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>
              <a:off x="3204376" y="3101009"/>
              <a:ext cx="23449" cy="2504661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0"/>
              <a:endCxn id="10" idx="2"/>
            </p:cNvCxnSpPr>
            <p:nvPr/>
          </p:nvCxnSpPr>
          <p:spPr>
            <a:xfrm flipV="1">
              <a:off x="2234317" y="3983603"/>
              <a:ext cx="3204375" cy="1622067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8507567" y="6218252"/>
            <a:ext cx="206338" cy="2063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1366558">
            <a:off x="5467044" y="2872104"/>
            <a:ext cx="206338" cy="2063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921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9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11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30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12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2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6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7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9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34040" y="1068995"/>
            <a:ext cx="5014544" cy="4397915"/>
            <a:chOff x="4111140" y="2426785"/>
            <a:chExt cx="5014544" cy="439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111140" y="2826895"/>
              <a:ext cx="4602765" cy="3602072"/>
              <a:chOff x="2234317" y="3101009"/>
              <a:chExt cx="3204375" cy="250770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234317" y="3101009"/>
                <a:ext cx="3204375" cy="2504661"/>
              </a:xfrm>
              <a:custGeom>
                <a:avLst/>
                <a:gdLst>
                  <a:gd name="connsiteX0" fmla="*/ 0 w 3204375"/>
                  <a:gd name="connsiteY0" fmla="*/ 2504661 h 2504661"/>
                  <a:gd name="connsiteX1" fmla="*/ 3204375 w 3204375"/>
                  <a:gd name="connsiteY1" fmla="*/ 2504661 h 2504661"/>
                  <a:gd name="connsiteX2" fmla="*/ 3204375 w 3204375"/>
                  <a:gd name="connsiteY2" fmla="*/ 882594 h 2504661"/>
                  <a:gd name="connsiteX3" fmla="*/ 970059 w 3204375"/>
                  <a:gd name="connsiteY3" fmla="*/ 0 h 2504661"/>
                  <a:gd name="connsiteX4" fmla="*/ 0 w 3204375"/>
                  <a:gd name="connsiteY4" fmla="*/ 2504661 h 250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375" h="2504661">
                    <a:moveTo>
                      <a:pt x="0" y="2504661"/>
                    </a:moveTo>
                    <a:lnTo>
                      <a:pt x="3204375" y="2504661"/>
                    </a:lnTo>
                    <a:lnTo>
                      <a:pt x="3204375" y="882594"/>
                    </a:lnTo>
                    <a:lnTo>
                      <a:pt x="970059" y="0"/>
                    </a:lnTo>
                    <a:lnTo>
                      <a:pt x="0" y="2504661"/>
                    </a:lnTo>
                    <a:close/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0" idx="3"/>
              </p:cNvCxnSpPr>
              <p:nvPr/>
            </p:nvCxnSpPr>
            <p:spPr>
              <a:xfrm flipH="1">
                <a:off x="3198920" y="3101009"/>
                <a:ext cx="5456" cy="250770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0"/>
                <a:endCxn id="10" idx="2"/>
              </p:cNvCxnSpPr>
              <p:nvPr/>
            </p:nvCxnSpPr>
            <p:spPr>
              <a:xfrm flipV="1">
                <a:off x="2234317" y="3983603"/>
                <a:ext cx="3204375" cy="162206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8507567" y="6218252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1366558">
              <a:off x="5467044" y="2872104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7500" y="5059167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0" y="5059167"/>
                <a:ext cx="38504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19596" y="3505567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96" y="3505567"/>
                <a:ext cx="52770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20588" y="2839087"/>
                <a:ext cx="838819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925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588" y="2839087"/>
                <a:ext cx="838819" cy="4426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4762" y="1645852"/>
                <a:ext cx="838819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925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2" y="1645852"/>
                <a:ext cx="838819" cy="4426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5241288" y="1469105"/>
            <a:ext cx="3189102" cy="3597695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3533384" y="1299477"/>
            <a:ext cx="5201444" cy="5192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7819744" y="2180497"/>
            <a:ext cx="1177636" cy="1177636"/>
          </a:xfrm>
          <a:prstGeom prst="arc">
            <a:avLst>
              <a:gd name="adj1" fmla="val 9310768"/>
              <a:gd name="adj2" fmla="val 1230345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7763784" y="4405748"/>
            <a:ext cx="1297086" cy="1314107"/>
          </a:xfrm>
          <a:prstGeom prst="arc">
            <a:avLst>
              <a:gd name="adj1" fmla="val 10736605"/>
              <a:gd name="adj2" fmla="val 13654747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03652" y="2601842"/>
                <a:ext cx="623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45</m:t>
                      </m:r>
                      <m:r>
                        <a:rPr lang="en-GB" sz="2000" b="0" i="1" dirty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652" y="2601842"/>
                <a:ext cx="62388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75937" y="4610812"/>
                <a:ext cx="623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45</m:t>
                      </m:r>
                      <m:r>
                        <a:rPr lang="en-GB" sz="2000" b="0" i="1" dirty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937" y="4610812"/>
                <a:ext cx="623889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08106" y="5071177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06" y="5071177"/>
                <a:ext cx="52770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6921" y="3893502"/>
                <a:ext cx="981487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1850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21" y="3893502"/>
                <a:ext cx="981487" cy="4426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966612" y="3644479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612" y="3644479"/>
                <a:ext cx="52770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6243" y="970325"/>
                <a:ext cx="319411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Opposite angles of the quadrilateral sum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180</m:t>
                    </m:r>
                    <m:r>
                      <a:rPr lang="en-GB" sz="240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so it is a cyclic quadrilateral.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AC must be the diameter.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Angles on the same chord are equal.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3" y="970325"/>
                <a:ext cx="3194115" cy="3785652"/>
              </a:xfrm>
              <a:prstGeom prst="rect">
                <a:avLst/>
              </a:prstGeom>
              <a:blipFill>
                <a:blip r:embed="rId16"/>
                <a:stretch>
                  <a:fillRect l="-2863" t="-1288" r="-3626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4584861" y="901011"/>
            <a:ext cx="1297086" cy="1314107"/>
          </a:xfrm>
          <a:prstGeom prst="arc">
            <a:avLst>
              <a:gd name="adj1" fmla="val 2603680"/>
              <a:gd name="adj2" fmla="val 5312692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41288" y="2174160"/>
                <a:ext cx="623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45</m:t>
                      </m:r>
                      <m:r>
                        <a:rPr lang="en-GB" sz="2000" b="0" i="1" dirty="0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88" y="2174160"/>
                <a:ext cx="623889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36473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" grpId="0" uiExpand="1" build="p"/>
      <p:bldP spid="30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11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4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12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dirty="0">
                        <a:latin typeface="Cambria Math"/>
                      </a:rPr>
                      <m:t>5</m:t>
                    </m:r>
                    <m:r>
                      <a:rPr lang="en-GB" sz="20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1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1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6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17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18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19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2150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20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22530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21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23554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The figure shows a quadrilateral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in which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𝐴𝐷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a:rPr lang="en-GB" sz="2000" i="1" dirty="0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𝐴𝐷𝐶</m:t>
                    </m:r>
                    <m:r>
                      <a:rPr lang="en-GB" sz="200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sz="2000" dirty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GB" sz="2000" i="1" dirty="0" smtClean="0">
                        <a:latin typeface="Cambria Math"/>
                      </a:rPr>
                      <m:t>𝐴𝐵𝐶</m:t>
                    </m:r>
                    <m:r>
                      <a:rPr lang="en-GB" sz="2000" i="1" dirty="0" smtClean="0">
                        <a:latin typeface="Cambria Math"/>
                      </a:rPr>
                      <m:t>=90°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.  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the foot of the perpendicular dropped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 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dirty="0">
                    <a:latin typeface="Comic Sans MS" panose="030F0702030302020204" pitchFamily="66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the length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/>
                      </a:rPr>
                      <m:t>22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What is the area of 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the quadrilateral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0" y="825366"/>
                <a:ext cx="7576725" cy="2531783"/>
              </a:xfrm>
              <a:prstGeom prst="rect">
                <a:avLst/>
              </a:prstGeom>
              <a:blipFill rotWithShape="1">
                <a:blip r:embed="rId7"/>
                <a:stretch>
                  <a:fillRect l="-885" r="-64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436" y="22072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>
                <a:latin typeface="Bradley Hand ITC" panose="03070402050302030203" pitchFamily="66" charset="0"/>
              </a:rPr>
              <a:t>SIC_69</a:t>
            </a:r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432052"/>
            <a:ext cx="5419725" cy="420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0639" y="757138"/>
                <a:ext cx="7718780" cy="5473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30+25</m:t>
                        </m:r>
                      </m:e>
                    </m:d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</m:d>
                    <m:r>
                      <a:rPr lang="en-GB" sz="24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</m:d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/>
                  <a:t>   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30</m:t>
                        </m:r>
                      </m:e>
                    </m:d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55+5</m:t>
                        </m:r>
                      </m:e>
                    </m:d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/>
                  <a:t>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/>
                          </a:rPr>
                          <m:t>30</m:t>
                        </m:r>
                      </m:e>
                    </m:d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endParaRPr lang="en-GB" sz="2400" dirty="0"/>
              </a:p>
              <a:p>
                <a:r>
                  <a:rPr lang="en-GB" sz="2400" b="1" dirty="0"/>
                  <a:t>          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/>
                      </a:rPr>
                      <m:t>=</m:t>
                    </m:r>
                    <m:r>
                      <a:rPr lang="en-GB" sz="2400" b="1" i="1" dirty="0" smtClean="0">
                        <a:latin typeface="Cambria Math"/>
                      </a:rPr>
                      <m:t>𝟗𝟎𝟎</m:t>
                    </m:r>
                  </m:oMath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endParaRPr lang="en-GB" sz="2400" b="1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All areas with the same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perpendicular height are 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same.</a:t>
                </a:r>
              </a:p>
              <a:p>
                <a:endParaRPr lang="en-GB" sz="16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Why doesn’t the length </a:t>
                </a: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of AE come into it?</a:t>
                </a:r>
              </a:p>
              <a:p>
                <a:endParaRPr lang="en-GB" sz="16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Let’s use algebra, with letters standing for numbers.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9" y="757138"/>
                <a:ext cx="7718780" cy="5473421"/>
              </a:xfrm>
              <a:prstGeom prst="rect">
                <a:avLst/>
              </a:prstGeom>
              <a:blipFill rotWithShape="1">
                <a:blip r:embed="rId2"/>
                <a:stretch>
                  <a:fillRect l="-1185" r="-237" b="-1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34040" y="1068995"/>
            <a:ext cx="5014544" cy="4397915"/>
            <a:chOff x="4111140" y="2426785"/>
            <a:chExt cx="5014544" cy="439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111140" y="2826895"/>
              <a:ext cx="4602765" cy="3602072"/>
              <a:chOff x="2234317" y="3101009"/>
              <a:chExt cx="3204375" cy="250770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234317" y="3101009"/>
                <a:ext cx="3204375" cy="2504661"/>
              </a:xfrm>
              <a:custGeom>
                <a:avLst/>
                <a:gdLst>
                  <a:gd name="connsiteX0" fmla="*/ 0 w 3204375"/>
                  <a:gd name="connsiteY0" fmla="*/ 2504661 h 2504661"/>
                  <a:gd name="connsiteX1" fmla="*/ 3204375 w 3204375"/>
                  <a:gd name="connsiteY1" fmla="*/ 2504661 h 2504661"/>
                  <a:gd name="connsiteX2" fmla="*/ 3204375 w 3204375"/>
                  <a:gd name="connsiteY2" fmla="*/ 882594 h 2504661"/>
                  <a:gd name="connsiteX3" fmla="*/ 970059 w 3204375"/>
                  <a:gd name="connsiteY3" fmla="*/ 0 h 2504661"/>
                  <a:gd name="connsiteX4" fmla="*/ 0 w 3204375"/>
                  <a:gd name="connsiteY4" fmla="*/ 2504661 h 250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375" h="2504661">
                    <a:moveTo>
                      <a:pt x="0" y="2504661"/>
                    </a:moveTo>
                    <a:lnTo>
                      <a:pt x="3204375" y="2504661"/>
                    </a:lnTo>
                    <a:lnTo>
                      <a:pt x="3204375" y="882594"/>
                    </a:lnTo>
                    <a:lnTo>
                      <a:pt x="970059" y="0"/>
                    </a:lnTo>
                    <a:lnTo>
                      <a:pt x="0" y="2504661"/>
                    </a:lnTo>
                    <a:close/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0" idx="3"/>
              </p:cNvCxnSpPr>
              <p:nvPr/>
            </p:nvCxnSpPr>
            <p:spPr>
              <a:xfrm flipH="1">
                <a:off x="3198920" y="3101009"/>
                <a:ext cx="5456" cy="250770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0"/>
                <a:endCxn id="10" idx="2"/>
              </p:cNvCxnSpPr>
              <p:nvPr/>
            </p:nvCxnSpPr>
            <p:spPr>
              <a:xfrm flipV="1">
                <a:off x="2234317" y="3983603"/>
                <a:ext cx="3204375" cy="162206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8507567" y="6218252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1366558">
              <a:off x="5467044" y="2872104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7500" y="5059167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0" y="5059167"/>
                <a:ext cx="38504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19596" y="3505567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96" y="3505567"/>
                <a:ext cx="52770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20588" y="2839087"/>
                <a:ext cx="838819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925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588" y="2839087"/>
                <a:ext cx="838819" cy="4426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4762" y="1645852"/>
                <a:ext cx="838819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925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2" y="1645852"/>
                <a:ext cx="838819" cy="442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08106" y="5071177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06" y="5071177"/>
                <a:ext cx="52770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6921" y="3893502"/>
                <a:ext cx="981487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1850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21" y="3893502"/>
                <a:ext cx="981487" cy="4426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966612" y="3644479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612" y="3644479"/>
                <a:ext cx="52770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26818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409" y="863477"/>
                <a:ext cx="606960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𝑐h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−2</m:t>
                    </m:r>
                    <m:r>
                      <a:rPr lang="en-GB" sz="2400" b="0" i="1" smtClean="0">
                        <a:latin typeface="Cambria Math"/>
                      </a:rPr>
                      <m:t>𝑐h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b="0" dirty="0"/>
                  <a:t>	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h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" y="863477"/>
                <a:ext cx="6069602" cy="3416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34040" y="1068995"/>
            <a:ext cx="5014544" cy="4397915"/>
            <a:chOff x="4111140" y="2426785"/>
            <a:chExt cx="5014544" cy="439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111140" y="2826895"/>
              <a:ext cx="4602765" cy="3602072"/>
              <a:chOff x="2234317" y="3101009"/>
              <a:chExt cx="3204375" cy="250770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234317" y="3101009"/>
                <a:ext cx="3204375" cy="2504661"/>
              </a:xfrm>
              <a:custGeom>
                <a:avLst/>
                <a:gdLst>
                  <a:gd name="connsiteX0" fmla="*/ 0 w 3204375"/>
                  <a:gd name="connsiteY0" fmla="*/ 2504661 h 2504661"/>
                  <a:gd name="connsiteX1" fmla="*/ 3204375 w 3204375"/>
                  <a:gd name="connsiteY1" fmla="*/ 2504661 h 2504661"/>
                  <a:gd name="connsiteX2" fmla="*/ 3204375 w 3204375"/>
                  <a:gd name="connsiteY2" fmla="*/ 882594 h 2504661"/>
                  <a:gd name="connsiteX3" fmla="*/ 970059 w 3204375"/>
                  <a:gd name="connsiteY3" fmla="*/ 0 h 2504661"/>
                  <a:gd name="connsiteX4" fmla="*/ 0 w 3204375"/>
                  <a:gd name="connsiteY4" fmla="*/ 2504661 h 250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375" h="2504661">
                    <a:moveTo>
                      <a:pt x="0" y="2504661"/>
                    </a:moveTo>
                    <a:lnTo>
                      <a:pt x="3204375" y="2504661"/>
                    </a:lnTo>
                    <a:lnTo>
                      <a:pt x="3204375" y="882594"/>
                    </a:lnTo>
                    <a:lnTo>
                      <a:pt x="970059" y="0"/>
                    </a:lnTo>
                    <a:lnTo>
                      <a:pt x="0" y="2504661"/>
                    </a:lnTo>
                    <a:close/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0" idx="3"/>
              </p:cNvCxnSpPr>
              <p:nvPr/>
            </p:nvCxnSpPr>
            <p:spPr>
              <a:xfrm flipH="1">
                <a:off x="3198920" y="3101009"/>
                <a:ext cx="5456" cy="250770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0"/>
                <a:endCxn id="10" idx="2"/>
              </p:cNvCxnSpPr>
              <p:nvPr/>
            </p:nvCxnSpPr>
            <p:spPr>
              <a:xfrm flipV="1">
                <a:off x="2234317" y="3983603"/>
                <a:ext cx="3204375" cy="162206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8507567" y="6218252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1366558">
              <a:off x="5467044" y="2872104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7500" y="5059167"/>
                <a:ext cx="369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0" y="5059167"/>
                <a:ext cx="36913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19596" y="3505567"/>
                <a:ext cx="389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96" y="3505567"/>
                <a:ext cx="38940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9368" y="2839087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68" y="2839087"/>
                <a:ext cx="39132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4762" y="1645852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2" y="1645852"/>
                <a:ext cx="39132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18946" y="5071177"/>
                <a:ext cx="389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46" y="5071177"/>
                <a:ext cx="389401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6921" y="3893502"/>
                <a:ext cx="702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21" y="3893502"/>
                <a:ext cx="702436" cy="43640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92740" y="3644479"/>
                <a:ext cx="385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740" y="3644479"/>
                <a:ext cx="385875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8246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23" grpId="0"/>
      <p:bldP spid="24" grpId="0"/>
      <p:bldP spid="25" grpId="0"/>
      <p:bldP spid="26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34040" y="1068995"/>
            <a:ext cx="5014544" cy="4397915"/>
            <a:chOff x="4111140" y="2426785"/>
            <a:chExt cx="5014544" cy="439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111140" y="2826895"/>
              <a:ext cx="4602765" cy="3602072"/>
              <a:chOff x="2234317" y="3101009"/>
              <a:chExt cx="3204375" cy="250770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234317" y="3101009"/>
                <a:ext cx="3204375" cy="2504661"/>
              </a:xfrm>
              <a:custGeom>
                <a:avLst/>
                <a:gdLst>
                  <a:gd name="connsiteX0" fmla="*/ 0 w 3204375"/>
                  <a:gd name="connsiteY0" fmla="*/ 2504661 h 2504661"/>
                  <a:gd name="connsiteX1" fmla="*/ 3204375 w 3204375"/>
                  <a:gd name="connsiteY1" fmla="*/ 2504661 h 2504661"/>
                  <a:gd name="connsiteX2" fmla="*/ 3204375 w 3204375"/>
                  <a:gd name="connsiteY2" fmla="*/ 882594 h 2504661"/>
                  <a:gd name="connsiteX3" fmla="*/ 970059 w 3204375"/>
                  <a:gd name="connsiteY3" fmla="*/ 0 h 2504661"/>
                  <a:gd name="connsiteX4" fmla="*/ 0 w 3204375"/>
                  <a:gd name="connsiteY4" fmla="*/ 2504661 h 250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375" h="2504661">
                    <a:moveTo>
                      <a:pt x="0" y="2504661"/>
                    </a:moveTo>
                    <a:lnTo>
                      <a:pt x="3204375" y="2504661"/>
                    </a:lnTo>
                    <a:lnTo>
                      <a:pt x="3204375" y="882594"/>
                    </a:lnTo>
                    <a:lnTo>
                      <a:pt x="970059" y="0"/>
                    </a:lnTo>
                    <a:lnTo>
                      <a:pt x="0" y="2504661"/>
                    </a:lnTo>
                    <a:close/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0" idx="3"/>
              </p:cNvCxnSpPr>
              <p:nvPr/>
            </p:nvCxnSpPr>
            <p:spPr>
              <a:xfrm flipH="1">
                <a:off x="3198920" y="3101009"/>
                <a:ext cx="5456" cy="250770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0"/>
                <a:endCxn id="10" idx="2"/>
              </p:cNvCxnSpPr>
              <p:nvPr/>
            </p:nvCxnSpPr>
            <p:spPr>
              <a:xfrm flipV="1">
                <a:off x="2234317" y="3983603"/>
                <a:ext cx="3204375" cy="162206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8507567" y="6218252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1366558">
              <a:off x="5467044" y="2872104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7500" y="5059167"/>
                <a:ext cx="369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0" y="5059167"/>
                <a:ext cx="36913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19596" y="3505567"/>
                <a:ext cx="389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96" y="3505567"/>
                <a:ext cx="38940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9368" y="2839087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68" y="2839087"/>
                <a:ext cx="39132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4762" y="1645852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2" y="1645852"/>
                <a:ext cx="39132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18946" y="5071177"/>
                <a:ext cx="389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46" y="5071177"/>
                <a:ext cx="389401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6921" y="3893502"/>
                <a:ext cx="702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21" y="3893502"/>
                <a:ext cx="702436" cy="43640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1292" y="3644479"/>
                <a:ext cx="822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  <m:r>
                        <a:rPr lang="en-GB" sz="2000" b="0" i="1" dirty="0" smtClean="0">
                          <a:latin typeface="Cambria Math"/>
                        </a:rPr>
                        <m:t>−</m:t>
                      </m:r>
                      <m:r>
                        <a:rPr lang="en-GB" sz="20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92" y="3644479"/>
                <a:ext cx="82253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8537" y="863477"/>
                <a:ext cx="6069602" cy="5534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/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Area 	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GB" sz="2400" b="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b="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GB" sz="2400" b="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So the length of AE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doesn’t come in to it.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This is a consequence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of the way that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quadrilateral was constructed.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7" y="863477"/>
                <a:ext cx="6069602" cy="5534977"/>
              </a:xfrm>
              <a:prstGeom prst="rect">
                <a:avLst/>
              </a:prstGeom>
              <a:blipFill rotWithShape="1">
                <a:blip r:embed="rId16"/>
                <a:stretch>
                  <a:fillRect l="-1608" b="-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24914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835" y="5048730"/>
                <a:ext cx="406778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34040" y="1068995"/>
            <a:ext cx="5014544" cy="4397915"/>
            <a:chOff x="4111140" y="2426785"/>
            <a:chExt cx="5014544" cy="4397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  <a:ea typeface="Cambria Math"/>
                          </a:rPr>
                          <m:t>𝐸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876" y="6424590"/>
                  <a:ext cx="412677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335" y="6406520"/>
                  <a:ext cx="41755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628" y="2426785"/>
                  <a:ext cx="42780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740" y="3774645"/>
                  <a:ext cx="40594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4111140" y="2826895"/>
              <a:ext cx="4602765" cy="3602072"/>
              <a:chOff x="2234317" y="3101009"/>
              <a:chExt cx="3204375" cy="250770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2234317" y="3101009"/>
                <a:ext cx="3204375" cy="2504661"/>
              </a:xfrm>
              <a:custGeom>
                <a:avLst/>
                <a:gdLst>
                  <a:gd name="connsiteX0" fmla="*/ 0 w 3204375"/>
                  <a:gd name="connsiteY0" fmla="*/ 2504661 h 2504661"/>
                  <a:gd name="connsiteX1" fmla="*/ 3204375 w 3204375"/>
                  <a:gd name="connsiteY1" fmla="*/ 2504661 h 2504661"/>
                  <a:gd name="connsiteX2" fmla="*/ 3204375 w 3204375"/>
                  <a:gd name="connsiteY2" fmla="*/ 882594 h 2504661"/>
                  <a:gd name="connsiteX3" fmla="*/ 970059 w 3204375"/>
                  <a:gd name="connsiteY3" fmla="*/ 0 h 2504661"/>
                  <a:gd name="connsiteX4" fmla="*/ 0 w 3204375"/>
                  <a:gd name="connsiteY4" fmla="*/ 2504661 h 2504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375" h="2504661">
                    <a:moveTo>
                      <a:pt x="0" y="2504661"/>
                    </a:moveTo>
                    <a:lnTo>
                      <a:pt x="3204375" y="2504661"/>
                    </a:lnTo>
                    <a:lnTo>
                      <a:pt x="3204375" y="882594"/>
                    </a:lnTo>
                    <a:lnTo>
                      <a:pt x="970059" y="0"/>
                    </a:lnTo>
                    <a:lnTo>
                      <a:pt x="0" y="2504661"/>
                    </a:lnTo>
                    <a:close/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>
                <a:stCxn id="10" idx="3"/>
              </p:cNvCxnSpPr>
              <p:nvPr/>
            </p:nvCxnSpPr>
            <p:spPr>
              <a:xfrm flipH="1">
                <a:off x="3198920" y="3101009"/>
                <a:ext cx="5456" cy="250770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0"/>
                <a:endCxn id="10" idx="2"/>
              </p:cNvCxnSpPr>
              <p:nvPr/>
            </p:nvCxnSpPr>
            <p:spPr>
              <a:xfrm flipV="1">
                <a:off x="2234317" y="3983603"/>
                <a:ext cx="3204375" cy="1622067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8507567" y="6218252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1366558">
              <a:off x="5467044" y="2872104"/>
              <a:ext cx="206338" cy="20633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7500" y="5059167"/>
                <a:ext cx="369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00" y="5059167"/>
                <a:ext cx="36913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19596" y="3505567"/>
                <a:ext cx="389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96" y="3505567"/>
                <a:ext cx="38940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9368" y="2839087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68" y="2839087"/>
                <a:ext cx="39132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4762" y="1645852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62" y="1645852"/>
                <a:ext cx="39132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618946" y="5071177"/>
                <a:ext cx="389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46" y="5071177"/>
                <a:ext cx="389401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6921" y="3893502"/>
                <a:ext cx="702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GB" sz="20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21" y="3893502"/>
                <a:ext cx="702436" cy="43640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1292" y="3644479"/>
                <a:ext cx="822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h</m:t>
                      </m:r>
                      <m:r>
                        <a:rPr lang="en-GB" sz="2000" b="0" i="1" dirty="0" smtClean="0">
                          <a:latin typeface="Cambria Math"/>
                        </a:rPr>
                        <m:t>−</m:t>
                      </m:r>
                      <m:r>
                        <a:rPr lang="en-GB" sz="20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292" y="3644479"/>
                <a:ext cx="82253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8537" y="863477"/>
                <a:ext cx="606960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the area of a square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of side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Triangle DCF is congruent to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Triangle DAE so the length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of AE is irrelevant to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Comic Sans MS" panose="030F0702030302020204" pitchFamily="66" charset="0"/>
                  </a:rPr>
                  <a:t>area of the quadrilateral.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7" y="863477"/>
                <a:ext cx="6069602" cy="3970318"/>
              </a:xfrm>
              <a:prstGeom prst="rect">
                <a:avLst/>
              </a:prstGeom>
              <a:blipFill rotWithShape="1">
                <a:blip r:embed="rId16"/>
                <a:stretch>
                  <a:fillRect l="-1608" b="-1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19595" y="1498184"/>
            <a:ext cx="3224014" cy="35663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37380" y="1118783"/>
                <a:ext cx="409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380" y="1118783"/>
                <a:ext cx="4094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6290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24013"/>
            <a:ext cx="62198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1693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24013"/>
            <a:ext cx="62198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2715" y="1513"/>
            <a:ext cx="6258571" cy="806009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Square of the Perpendicular</a:t>
            </a:r>
          </a:p>
        </p:txBody>
      </p:sp>
    </p:spTree>
    <p:extLst>
      <p:ext uri="{BB962C8B-B14F-4D97-AF65-F5344CB8AC3E}">
        <p14:creationId xmlns:p14="http://schemas.microsoft.com/office/powerpoint/2010/main" val="23823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2117</Words>
  <Application>Microsoft Office PowerPoint</Application>
  <PresentationFormat>On-screen Show (4:3)</PresentationFormat>
  <Paragraphs>369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Bradley Hand ITC</vt:lpstr>
      <vt:lpstr>Calibri</vt:lpstr>
      <vt:lpstr>Cambria Math</vt:lpstr>
      <vt:lpstr>Comic Sans MS</vt:lpstr>
      <vt:lpstr>Office Theme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PowerPoint Presentation</vt:lpstr>
      <vt:lpstr>Note to Teacher</vt:lpstr>
      <vt:lpstr>RESOURCES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  <vt:lpstr>The Square of the Perpendicular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SIC_Idea_53</dc:title>
  <dc:creator>John</dc:creator>
  <cp:lastModifiedBy>John Burke</cp:lastModifiedBy>
  <cp:revision>65</cp:revision>
  <cp:lastPrinted>2018-03-23T22:17:22Z</cp:lastPrinted>
  <dcterms:created xsi:type="dcterms:W3CDTF">2017-01-28T09:03:32Z</dcterms:created>
  <dcterms:modified xsi:type="dcterms:W3CDTF">2020-11-27T17:47:39Z</dcterms:modified>
</cp:coreProperties>
</file>